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9" r:id="rId2"/>
    <p:sldId id="303" r:id="rId3"/>
    <p:sldId id="361" r:id="rId4"/>
    <p:sldId id="306" r:id="rId5"/>
    <p:sldId id="362" r:id="rId6"/>
    <p:sldId id="363" r:id="rId7"/>
    <p:sldId id="364" r:id="rId8"/>
    <p:sldId id="308" r:id="rId9"/>
    <p:sldId id="307" r:id="rId10"/>
    <p:sldId id="341" r:id="rId11"/>
    <p:sldId id="258" r:id="rId12"/>
    <p:sldId id="352" r:id="rId13"/>
    <p:sldId id="353" r:id="rId14"/>
    <p:sldId id="354" r:id="rId15"/>
    <p:sldId id="371" r:id="rId16"/>
    <p:sldId id="369" r:id="rId17"/>
    <p:sldId id="374" r:id="rId18"/>
    <p:sldId id="373" r:id="rId19"/>
    <p:sldId id="372" r:id="rId20"/>
    <p:sldId id="375" r:id="rId21"/>
    <p:sldId id="376" r:id="rId22"/>
    <p:sldId id="377" r:id="rId23"/>
    <p:sldId id="378" r:id="rId24"/>
    <p:sldId id="379" r:id="rId25"/>
    <p:sldId id="380" r:id="rId26"/>
    <p:sldId id="323" r:id="rId27"/>
    <p:sldId id="368" r:id="rId28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16" autoAdjust="0"/>
    <p:restoredTop sz="94660"/>
  </p:normalViewPr>
  <p:slideViewPr>
    <p:cSldViewPr>
      <p:cViewPr>
        <p:scale>
          <a:sx n="75" d="100"/>
          <a:sy n="75" d="100"/>
        </p:scale>
        <p:origin x="-118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DEECC-FA7D-408F-B30F-463AF7A7AC8D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E6D54-595E-4C0C-AA14-D8B26D3E6A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9DA14-9E75-4DA3-8AD1-D3F842155439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7353-B884-4BD4-B0DE-DAB7C7DBBB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C56F9-1DE8-46B9-B9FE-C6FBDF77B5BA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3CF20-826D-433F-BD22-541B898887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D3D8-92DD-44F7-B8FA-65CDEBB7B406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71F-5C69-4000-BD44-E842425C6C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70AEC-59F7-4DFA-8593-484CD3FD3E46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B1B04-0571-4DB1-B3BD-42B7CFEF63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BA971-3D1B-43A5-B25A-4E3ADADFD629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3EEDA-3A71-42F4-B3FD-021A50331E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3C7B7-786D-49C9-8FF8-AFE726934C90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F89C1-05E3-45C9-90F2-4EC33EEBC4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4D81C-0AD6-4B5F-9D4B-5B53A63F7AFF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DBA85-4833-45EC-8BD3-B04323393E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DA464-CE8B-433D-9EDC-F4046F18CEC7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9F758-54AC-493F-BE81-FC3A09FF20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652D-EC58-4533-AD2D-3232FFF00C4E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8D62C-1A34-49BC-BE5A-B130556A04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95FA8-D16B-4C91-82C1-FFFC20781380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CD31B-1D1D-4C01-B555-15914384D5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B9FD2F-27CF-4970-B8B6-986FF63FFD67}" type="datetimeFigureOut">
              <a:rPr lang="ru-RU"/>
              <a:pPr>
                <a:defRPr/>
              </a:pPr>
              <a:t>02.02.2015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4622D0-66AC-4414-AEB9-2A79549FF4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4" r:id="rId4"/>
    <p:sldLayoutId id="2147483738" r:id="rId5"/>
    <p:sldLayoutId id="2147483733" r:id="rId6"/>
    <p:sldLayoutId id="2147483732" r:id="rId7"/>
    <p:sldLayoutId id="2147483739" r:id="rId8"/>
    <p:sldLayoutId id="2147483731" r:id="rId9"/>
    <p:sldLayoutId id="2147483730" r:id="rId10"/>
    <p:sldLayoutId id="214748372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DSC_23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04" y="1857364"/>
            <a:ext cx="7129482" cy="4735748"/>
          </a:xfrm>
          <a:ln w="57150" cmpd="thickThin">
            <a:solidFill>
              <a:srgbClr val="66CCFF"/>
            </a:solidFill>
          </a:ln>
        </p:spPr>
      </p:pic>
      <p:grpSp>
        <p:nvGrpSpPr>
          <p:cNvPr id="25602" name="Group 11"/>
          <p:cNvGrpSpPr>
            <a:grpSpLocks/>
          </p:cNvGrpSpPr>
          <p:nvPr/>
        </p:nvGrpSpPr>
        <p:grpSpPr bwMode="auto">
          <a:xfrm>
            <a:off x="5257800" y="152400"/>
            <a:ext cx="3649663" cy="838200"/>
            <a:chOff x="3312" y="96"/>
            <a:chExt cx="2299" cy="528"/>
          </a:xfrm>
        </p:grpSpPr>
        <p:pic>
          <p:nvPicPr>
            <p:cNvPr id="25603" name="Picture 12" descr="эмблем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75" t="23665" r="14429" b="25061"/>
            <a:stretch>
              <a:fillRect/>
            </a:stretch>
          </p:blipFill>
          <p:spPr bwMode="auto">
            <a:xfrm>
              <a:off x="3312" y="191"/>
              <a:ext cx="2064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4" name="Picture 13" descr="ger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2" y="96"/>
              <a:ext cx="3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1500166" y="1119830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Открытие Дома общественных организаций</a:t>
            </a:r>
            <a:endParaRPr lang="ru-RU" sz="28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advTm="3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685800" y="0"/>
            <a:ext cx="845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i="1" dirty="0">
                <a:solidFill>
                  <a:srgbClr val="FF0000"/>
                </a:solidFill>
                <a:latin typeface="Georgia" pitchFamily="18" charset="0"/>
              </a:rPr>
              <a:t>Проект </a:t>
            </a:r>
            <a:br>
              <a:rPr lang="ru-RU" sz="3200" i="1" dirty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200" i="1" dirty="0">
                <a:solidFill>
                  <a:srgbClr val="FF0000"/>
                </a:solidFill>
                <a:latin typeface="Georgia" pitchFamily="18" charset="0"/>
              </a:rPr>
              <a:t>«Школа для пенсионеров»</a:t>
            </a:r>
            <a:br>
              <a:rPr lang="ru-RU" sz="3200" i="1" dirty="0">
                <a:solidFill>
                  <a:srgbClr val="FF0000"/>
                </a:solidFill>
                <a:latin typeface="Georgia" pitchFamily="18" charset="0"/>
              </a:rPr>
            </a:br>
            <a:endParaRPr lang="ru-RU" sz="32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1142976" y="5143512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Обучение компьютерной грамотности,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проведение тематических лекций.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6792912" y="2857496"/>
            <a:ext cx="23510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Цель</a:t>
            </a:r>
            <a:r>
              <a:rPr lang="ru-RU" sz="2000" i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-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создание системы обучения новым навыкам и повышения качества жизни пожилых граждан, степени их социальной защищенности, активизации участия пожилых людей в общественной жизни </a:t>
            </a:r>
          </a:p>
        </p:txBody>
      </p:sp>
      <p:sp>
        <p:nvSpPr>
          <p:cNvPr id="4105" name="Прямоугольник 11"/>
          <p:cNvSpPr>
            <a:spLocks noChangeArrowheads="1"/>
          </p:cNvSpPr>
          <p:nvPr/>
        </p:nvSpPr>
        <p:spPr bwMode="auto">
          <a:xfrm>
            <a:off x="5857884" y="5643578"/>
            <a:ext cx="2979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232323"/>
                </a:solidFill>
                <a:latin typeface="Franklin Gothic Book" pitchFamily="34" charset="0"/>
              </a:rPr>
              <a:t>Бюджет – </a:t>
            </a:r>
            <a:r>
              <a:rPr lang="ru-RU" sz="2000" b="1" i="1" dirty="0">
                <a:solidFill>
                  <a:srgbClr val="232323"/>
                </a:solidFill>
              </a:rPr>
              <a:t>4</a:t>
            </a:r>
            <a:r>
              <a:rPr lang="ru-RU" sz="2000" b="1" i="1" dirty="0">
                <a:solidFill>
                  <a:srgbClr val="232323"/>
                </a:solidFill>
                <a:latin typeface="Franklin Gothic Book" pitchFamily="34" charset="0"/>
              </a:rPr>
              <a:t>0 000 рублей </a:t>
            </a:r>
          </a:p>
        </p:txBody>
      </p:sp>
      <p:pic>
        <p:nvPicPr>
          <p:cNvPr id="3074" name="Picture 2" descr="C:\Users\Ольга\Desktop\ФОТОБАНК\2014 год\Школа для пенсионеров\IMG_35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5338" y="15144832"/>
            <a:ext cx="49377600" cy="32918400"/>
          </a:xfrm>
          <a:prstGeom prst="rect">
            <a:avLst/>
          </a:prstGeom>
          <a:noFill/>
        </p:spPr>
      </p:pic>
      <p:pic>
        <p:nvPicPr>
          <p:cNvPr id="11" name="Содержимое 6" descr="IMG_3572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642910" y="1142984"/>
            <a:ext cx="6107948" cy="4071966"/>
          </a:xfrm>
        </p:spPr>
      </p:pic>
      <p:pic>
        <p:nvPicPr>
          <p:cNvPr id="12" name="Содержимое 8" descr="IMG_3340.JPG"/>
          <p:cNvPicPr>
            <a:picLocks noGrp="1" noChangeAspect="1"/>
          </p:cNvPicPr>
          <p:nvPr>
            <p:ph/>
          </p:nvPr>
        </p:nvPicPr>
        <p:blipFill>
          <a:blip r:embed="rId4" cstate="print"/>
          <a:srcRect l="4861" t="5989" r="9201" b="9375"/>
          <a:stretch>
            <a:fillRect/>
          </a:stretch>
        </p:blipFill>
        <p:spPr>
          <a:xfrm>
            <a:off x="571472" y="1214422"/>
            <a:ext cx="2357454" cy="15478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7318648" cy="84124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/>
              <a:t>Школа для пенсионеров</a:t>
            </a:r>
            <a:endParaRPr lang="ru-RU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3717032"/>
            <a:ext cx="4212753" cy="2808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1268760"/>
            <a:ext cx="4450557" cy="2967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516" name="Picture 3" descr="эмблем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219700" y="6045200"/>
            <a:ext cx="382428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319713" y="6045200"/>
            <a:ext cx="38242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5"/>
          <p:cNvSpPr>
            <a:spLocks noGrp="1" noChangeArrowheads="1"/>
          </p:cNvSpPr>
          <p:nvPr>
            <p:ph type="title"/>
          </p:nvPr>
        </p:nvSpPr>
        <p:spPr>
          <a:xfrm>
            <a:off x="1259632" y="116632"/>
            <a:ext cx="82296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Номинация «Город радости»</a:t>
            </a:r>
          </a:p>
        </p:txBody>
      </p:sp>
      <p:sp>
        <p:nvSpPr>
          <p:cNvPr id="81923" name="Rectangle 6"/>
          <p:cNvSpPr>
            <a:spLocks noChangeArrowheads="1"/>
          </p:cNvSpPr>
          <p:nvPr/>
        </p:nvSpPr>
        <p:spPr bwMode="auto">
          <a:xfrm>
            <a:off x="685800" y="1052513"/>
            <a:ext cx="845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i="1" dirty="0">
                <a:solidFill>
                  <a:srgbClr val="FF0000"/>
                </a:solidFill>
                <a:latin typeface="Georgia" pitchFamily="18" charset="0"/>
              </a:rPr>
              <a:t>Проект </a:t>
            </a:r>
            <a:br>
              <a:rPr lang="ru-RU" sz="3200" i="1" dirty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200" i="1" dirty="0">
                <a:solidFill>
                  <a:srgbClr val="FF0000"/>
                </a:solidFill>
                <a:latin typeface="Georgia" pitchFamily="18" charset="0"/>
              </a:rPr>
              <a:t>«Мастерская инвалидов»</a:t>
            </a:r>
            <a:br>
              <a:rPr lang="ru-RU" sz="3200" i="1" dirty="0">
                <a:solidFill>
                  <a:srgbClr val="FF0000"/>
                </a:solidFill>
                <a:latin typeface="Georgia" pitchFamily="18" charset="0"/>
              </a:rPr>
            </a:br>
            <a:endParaRPr lang="ru-RU" sz="32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899592" y="5346700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  <a:latin typeface="Georgia" pitchFamily="18" charset="0"/>
              </a:rPr>
              <a:t>Инициатор проекта</a:t>
            </a:r>
            <a:r>
              <a:rPr lang="ru-RU" b="1" i="1" dirty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i="1" dirty="0">
                <a:solidFill>
                  <a:srgbClr val="0000CC"/>
                </a:solidFill>
                <a:latin typeface="Georgia" pitchFamily="18" charset="0"/>
              </a:rPr>
              <a:t>–</a:t>
            </a:r>
            <a:br>
              <a:rPr lang="ru-RU" i="1" dirty="0">
                <a:solidFill>
                  <a:srgbClr val="0000CC"/>
                </a:solidFill>
                <a:latin typeface="Georgia" pitchFamily="18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Отрадненская городская организация Самарской областной организации «Всероссийское общество инвалидов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»</a:t>
            </a:r>
            <a:r>
              <a:rPr lang="ru-RU" dirty="0">
                <a:solidFill>
                  <a:srgbClr val="0000CC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6157392" y="3122612"/>
            <a:ext cx="28082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Цель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–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социальная адаптация инвалидов путем полноценной реализации их потенциала и формирования новых социально-значимых навыков</a:t>
            </a:r>
            <a:endParaRPr lang="ru-RU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369" name="Прямоугольник 11"/>
          <p:cNvSpPr>
            <a:spLocks noChangeArrowheads="1"/>
          </p:cNvSpPr>
          <p:nvPr/>
        </p:nvSpPr>
        <p:spPr bwMode="auto">
          <a:xfrm>
            <a:off x="3044305" y="2038350"/>
            <a:ext cx="3011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Бюджет – 50 000 рублей </a:t>
            </a:r>
          </a:p>
        </p:txBody>
      </p:sp>
      <p:pic>
        <p:nvPicPr>
          <p:cNvPr id="8" name="Picture 11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601"/>
            <a:ext cx="4267200" cy="2892425"/>
          </a:xfrm>
          <a:prstGeom prst="rect">
            <a:avLst/>
          </a:prstGeom>
          <a:noFill/>
          <a:ln w="57150" cmpd="thinThick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8229600" cy="8080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Номинация «Город радости»</a:t>
            </a:r>
          </a:p>
        </p:txBody>
      </p:sp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76200" y="1125538"/>
            <a:ext cx="906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i="1">
                <a:solidFill>
                  <a:srgbClr val="FF0000"/>
                </a:solidFill>
                <a:latin typeface="Georgia" pitchFamily="18" charset="0"/>
              </a:rPr>
              <a:t>Проект </a:t>
            </a:r>
            <a:br>
              <a:rPr lang="ru-RU" sz="2800" i="1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i="1">
                <a:solidFill>
                  <a:srgbClr val="FF0000"/>
                </a:solidFill>
                <a:latin typeface="Georgia" pitchFamily="18" charset="0"/>
              </a:rPr>
              <a:t>«Мастерская инвалидов»</a:t>
            </a:r>
          </a:p>
          <a:p>
            <a:pPr algn="ctr"/>
            <a:r>
              <a:rPr lang="ru-RU" sz="3200" i="1">
                <a:solidFill>
                  <a:srgbClr val="FF0000"/>
                </a:solidFill>
                <a:latin typeface="Georgia" pitchFamily="18" charset="0"/>
              </a:rPr>
              <a:t>Акция «Бессмертный полк»</a:t>
            </a:r>
            <a:br>
              <a:rPr lang="ru-RU" sz="3200" i="1">
                <a:solidFill>
                  <a:srgbClr val="FF0000"/>
                </a:solidFill>
                <a:latin typeface="Georgia" pitchFamily="18" charset="0"/>
              </a:rPr>
            </a:br>
            <a:endParaRPr lang="ru-RU" sz="320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2133600" y="5334000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  <a:latin typeface="Georgia" pitchFamily="18" charset="0"/>
              </a:rPr>
              <a:t>Инициатор проекта</a:t>
            </a:r>
            <a:r>
              <a:rPr lang="ru-RU" b="1" i="1" dirty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i="1" dirty="0">
                <a:solidFill>
                  <a:srgbClr val="0000CC"/>
                </a:solidFill>
                <a:latin typeface="Georgia" pitchFamily="18" charset="0"/>
              </a:rPr>
              <a:t>–</a:t>
            </a:r>
            <a:br>
              <a:rPr lang="ru-RU" i="1" dirty="0">
                <a:solidFill>
                  <a:srgbClr val="0000CC"/>
                </a:solidFill>
                <a:latin typeface="Georgia" pitchFamily="18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Отрадненская городская организация Самарской областной организации «Всероссийское общество инвалидов» </a:t>
            </a:r>
          </a:p>
        </p:txBody>
      </p:sp>
      <p:sp>
        <p:nvSpPr>
          <p:cNvPr id="82948" name="Rectangle 8"/>
          <p:cNvSpPr>
            <a:spLocks noChangeArrowheads="1"/>
          </p:cNvSpPr>
          <p:nvPr/>
        </p:nvSpPr>
        <p:spPr bwMode="auto">
          <a:xfrm>
            <a:off x="4876800" y="2438400"/>
            <a:ext cx="411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>
              <a:solidFill>
                <a:srgbClr val="0000CC"/>
              </a:solidFill>
              <a:latin typeface="Franklin Gothic Book" pitchFamily="34" charset="0"/>
            </a:endParaRPr>
          </a:p>
        </p:txBody>
      </p:sp>
      <p:sp>
        <p:nvSpPr>
          <p:cNvPr id="82949" name="Rectangle 9"/>
          <p:cNvSpPr>
            <a:spLocks noChangeArrowheads="1"/>
          </p:cNvSpPr>
          <p:nvPr/>
        </p:nvSpPr>
        <p:spPr bwMode="auto">
          <a:xfrm>
            <a:off x="4876800" y="4114800"/>
            <a:ext cx="411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600">
              <a:solidFill>
                <a:srgbClr val="0000CC"/>
              </a:solidFill>
              <a:latin typeface="Franklin Gothic Book" pitchFamily="34" charset="0"/>
            </a:endParaRPr>
          </a:p>
        </p:txBody>
      </p:sp>
      <p:pic>
        <p:nvPicPr>
          <p:cNvPr id="28674" name="Picture 2" descr="C:\Users\Home\Downloads\Смотр - конкурс\9 мая 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420888"/>
            <a:ext cx="3886200" cy="29146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5" name="Picture 3" descr="C:\Users\Home\Downloads\Смотр - конкурс\9 мая 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2420888"/>
            <a:ext cx="3886200" cy="29146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Grp="1" noChangeArrowheads="1"/>
          </p:cNvSpPr>
          <p:nvPr>
            <p:ph type="title"/>
          </p:nvPr>
        </p:nvSpPr>
        <p:spPr>
          <a:xfrm>
            <a:off x="1187624" y="260648"/>
            <a:ext cx="8229600" cy="8080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Номинация «Город радости»</a:t>
            </a:r>
          </a:p>
        </p:txBody>
      </p:sp>
      <p:sp>
        <p:nvSpPr>
          <p:cNvPr id="83970" name="Rectangle 6"/>
          <p:cNvSpPr>
            <a:spLocks noChangeArrowheads="1"/>
          </p:cNvSpPr>
          <p:nvPr/>
        </p:nvSpPr>
        <p:spPr bwMode="auto">
          <a:xfrm>
            <a:off x="76200" y="1295400"/>
            <a:ext cx="906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i="1">
                <a:solidFill>
                  <a:srgbClr val="FF0000"/>
                </a:solidFill>
                <a:latin typeface="Georgia" pitchFamily="18" charset="0"/>
              </a:rPr>
              <a:t>Проект </a:t>
            </a:r>
            <a:br>
              <a:rPr lang="ru-RU" sz="2800" i="1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i="1">
                <a:solidFill>
                  <a:srgbClr val="FF0000"/>
                </a:solidFill>
                <a:latin typeface="Georgia" pitchFamily="18" charset="0"/>
              </a:rPr>
              <a:t>«Мастерская инвалидов»</a:t>
            </a:r>
          </a:p>
          <a:p>
            <a:pPr algn="ctr"/>
            <a:r>
              <a:rPr lang="ru-RU" sz="3200" i="1">
                <a:solidFill>
                  <a:srgbClr val="FF0000"/>
                </a:solidFill>
                <a:latin typeface="Georgia" pitchFamily="18" charset="0"/>
              </a:rPr>
              <a:t>«Свободная библиотека»</a:t>
            </a:r>
            <a:br>
              <a:rPr lang="ru-RU" sz="3200" i="1">
                <a:solidFill>
                  <a:srgbClr val="FF0000"/>
                </a:solidFill>
                <a:latin typeface="Georgia" pitchFamily="18" charset="0"/>
              </a:rPr>
            </a:br>
            <a:endParaRPr lang="ru-RU" sz="320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133600" y="5486400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  <a:latin typeface="Georgia" pitchFamily="18" charset="0"/>
              </a:rPr>
              <a:t>Инициатор проекта</a:t>
            </a:r>
            <a:r>
              <a:rPr lang="ru-RU" b="1" i="1" dirty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–</a:t>
            </a:r>
            <a:r>
              <a:rPr lang="ru-RU" b="1" i="1" dirty="0">
                <a:solidFill>
                  <a:srgbClr val="0000CC"/>
                </a:solidFill>
                <a:latin typeface="Georgia" pitchFamily="18" charset="0"/>
              </a:rPr>
              <a:t/>
            </a:r>
            <a:br>
              <a:rPr lang="ru-RU" b="1" i="1" dirty="0">
                <a:solidFill>
                  <a:srgbClr val="0000CC"/>
                </a:solidFill>
                <a:latin typeface="Georgia" pitchFamily="18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Отрадненская городская организация Самарской областной организации «Всероссийское общество инвалидов» </a:t>
            </a:r>
          </a:p>
        </p:txBody>
      </p:sp>
      <p:sp>
        <p:nvSpPr>
          <p:cNvPr id="83972" name="Rectangle 8"/>
          <p:cNvSpPr>
            <a:spLocks noChangeArrowheads="1"/>
          </p:cNvSpPr>
          <p:nvPr/>
        </p:nvSpPr>
        <p:spPr bwMode="auto">
          <a:xfrm>
            <a:off x="4876800" y="2438400"/>
            <a:ext cx="411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>
              <a:solidFill>
                <a:srgbClr val="0000CC"/>
              </a:solidFill>
              <a:latin typeface="Franklin Gothic Book" pitchFamily="34" charset="0"/>
            </a:endParaRPr>
          </a:p>
        </p:txBody>
      </p:sp>
      <p:sp>
        <p:nvSpPr>
          <p:cNvPr id="83973" name="Rectangle 9"/>
          <p:cNvSpPr>
            <a:spLocks noChangeArrowheads="1"/>
          </p:cNvSpPr>
          <p:nvPr/>
        </p:nvSpPr>
        <p:spPr bwMode="auto">
          <a:xfrm>
            <a:off x="4876800" y="4114800"/>
            <a:ext cx="411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600">
              <a:solidFill>
                <a:srgbClr val="0000CC"/>
              </a:solidFill>
              <a:latin typeface="Franklin Gothic Book" pitchFamily="34" charset="0"/>
            </a:endParaRPr>
          </a:p>
        </p:txBody>
      </p:sp>
      <p:pic>
        <p:nvPicPr>
          <p:cNvPr id="29698" name="Picture 2" descr="C:\Users\Home\Desktop\0_889de_a18b0b5c_or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640" y="2636912"/>
            <a:ext cx="2313661" cy="282522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699" name="Picture 3" descr="C:\Users\Home\Desktop\gallery_5_143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9992" y="2636912"/>
            <a:ext cx="4355976" cy="290398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571612"/>
            <a:ext cx="6348426" cy="19716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20 советов общественности микрорайонов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71670" y="2714620"/>
            <a:ext cx="6348426" cy="197166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 составе - депутаты, общественники, старшие домов, руководители предприятий.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4786314" y="2928934"/>
            <a:ext cx="50006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43108" y="4500570"/>
            <a:ext cx="6348426" cy="197166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Главная цель работы – объединить жителей района и начать совместно решать наболевшие проблемы отдельного дома или всего микрорайона  в целом. </a:t>
            </a:r>
          </a:p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 каждом СОМ избран председатель, его  заместитель и координатор..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457200"/>
            <a:ext cx="727712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Совет общественности при Главе города</a:t>
            </a:r>
            <a:endParaRPr lang="ru-RU" dirty="0"/>
          </a:p>
        </p:txBody>
      </p:sp>
      <p:pic>
        <p:nvPicPr>
          <p:cNvPr id="8194" name="Picture 2" descr="C:\Users\Ольга\Desktop\ФОТОБАНК\24.02 Совет общественности\DSC_0092-5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1321" b="22170"/>
          <a:stretch>
            <a:fillRect/>
          </a:stretch>
        </p:blipFill>
        <p:spPr bwMode="auto">
          <a:xfrm>
            <a:off x="1357290" y="1714488"/>
            <a:ext cx="7447736" cy="435771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00166" y="5857892"/>
            <a:ext cx="727712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14290"/>
            <a:ext cx="6348426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20 советов общественности микрорайонов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3108" y="1571612"/>
            <a:ext cx="6348426" cy="107157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Консультационная площадка  для встреч с населением</a:t>
            </a:r>
            <a:endParaRPr kumimoji="0" lang="ru-RU" sz="28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7022784">
            <a:off x="2644367" y="2900041"/>
            <a:ext cx="867666" cy="213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428992" y="3857628"/>
            <a:ext cx="2071702" cy="78581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Глава Администрации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14480" y="3571876"/>
            <a:ext cx="1571636" cy="571504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Глава города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198270">
            <a:off x="4073125" y="3114357"/>
            <a:ext cx="867666" cy="213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4279903">
            <a:off x="5451635" y="3010959"/>
            <a:ext cx="863383" cy="285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500694" y="3786190"/>
            <a:ext cx="2071702" cy="785818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Заместители Главы Администрации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6298461">
            <a:off x="2667369" y="3744395"/>
            <a:ext cx="1586340" cy="211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85918" y="4714884"/>
            <a:ext cx="2071702" cy="78581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Специалисты МФЦ, УСЗН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929190" y="4857760"/>
            <a:ext cx="2071702" cy="78581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Участковые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4778013">
            <a:off x="4668319" y="3688334"/>
            <a:ext cx="1586340" cy="211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4156974">
            <a:off x="6811459" y="3479730"/>
            <a:ext cx="1586340" cy="211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072298" y="4643446"/>
            <a:ext cx="2071702" cy="78581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Врачи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571612"/>
            <a:ext cx="6348426" cy="1971668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tx1">
                    <a:lumMod val="25000"/>
                  </a:schemeClr>
                </a:solidFill>
              </a:rPr>
              <a:t>Отрадненский</a:t>
            </a:r>
            <a:r>
              <a:rPr lang="ru-RU" dirty="0" smtClean="0">
                <a:solidFill>
                  <a:schemeClr val="tx1">
                    <a:lumMod val="25000"/>
                  </a:schemeClr>
                </a:solidFill>
              </a:rPr>
              <a:t> благотворительный фонд «Все вместе»</a:t>
            </a:r>
            <a:endParaRPr lang="ru-RU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57356" y="3857628"/>
            <a:ext cx="6348426" cy="1971668"/>
          </a:xfrm>
          <a:prstGeom prst="rect">
            <a:avLst/>
          </a:prstGeom>
        </p:spPr>
        <p:txBody>
          <a:bodyPr vert="horz" anchor="ctr">
            <a:normAutofit fontScale="62500" lnSpcReduction="20000"/>
          </a:bodyPr>
          <a:lstStyle/>
          <a:p>
            <a:pPr lvl="0" algn="ctr"/>
            <a:r>
              <a:rPr lang="ru-RU" sz="3600" dirty="0" smtClean="0">
                <a:solidFill>
                  <a:srgbClr val="FF0000"/>
                </a:solidFill>
              </a:rPr>
              <a:t>для поддержки социальных, благотворительных, культурных и иных общественно-полезных инициатив местного сообщества путем предоставления безвозмездных финансовых средств (грантов) на конкурсной основе.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57200"/>
            <a:ext cx="7205682" cy="838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25000"/>
                  </a:schemeClr>
                </a:solidFill>
              </a:rPr>
              <a:t>Главными направлениями  ДЕЯТЕЛЬНОСТИ Фонда являются:</a:t>
            </a:r>
            <a:r>
              <a:rPr lang="ru-RU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25000"/>
                  </a:schemeClr>
                </a:solidFill>
              </a:rPr>
            </a:br>
            <a:endParaRPr lang="ru-RU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554163"/>
            <a:ext cx="7705748" cy="4525962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1.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Разработка и осуществление благотворительных программ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(6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программ –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«Во имя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жизни», «Адресная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помощь»,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«Развитие массового спорта»,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«Счастливое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детство», 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«Золотой возраст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»,«</a:t>
            </a: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Уважение и поддержка»);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2. Поддержка деятельности НКО  через организацию и проведение конкурсов социальных проектов; 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>
                    <a:lumMod val="25000"/>
                  </a:schemeClr>
                </a:solidFill>
              </a:rPr>
              <a:t>3. Формирование резервного фонда.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DSC_24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5929" t="14655"/>
          <a:stretch>
            <a:fillRect/>
          </a:stretch>
        </p:blipFill>
        <p:spPr>
          <a:xfrm>
            <a:off x="304800" y="1001713"/>
            <a:ext cx="8458200" cy="5703887"/>
          </a:xfrm>
          <a:ln w="76200" cmpd="tri">
            <a:solidFill>
              <a:srgbClr val="66CCFF"/>
            </a:solidFill>
          </a:ln>
        </p:spPr>
      </p:pic>
      <p:grpSp>
        <p:nvGrpSpPr>
          <p:cNvPr id="29698" name="Group 10"/>
          <p:cNvGrpSpPr>
            <a:grpSpLocks/>
          </p:cNvGrpSpPr>
          <p:nvPr/>
        </p:nvGrpSpPr>
        <p:grpSpPr bwMode="auto">
          <a:xfrm>
            <a:off x="5257800" y="152400"/>
            <a:ext cx="3649663" cy="838200"/>
            <a:chOff x="3312" y="96"/>
            <a:chExt cx="2299" cy="528"/>
          </a:xfrm>
        </p:grpSpPr>
        <p:pic>
          <p:nvPicPr>
            <p:cNvPr id="29699" name="Picture 11" descr="эмблем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75" t="23665" r="14429" b="25061"/>
            <a:stretch>
              <a:fillRect/>
            </a:stretch>
          </p:blipFill>
          <p:spPr bwMode="auto">
            <a:xfrm>
              <a:off x="3312" y="191"/>
              <a:ext cx="2064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0" name="Picture 12" descr="ger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2" y="96"/>
              <a:ext cx="3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5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57200"/>
            <a:ext cx="734855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Стратегическая игра </a:t>
            </a:r>
            <a:br>
              <a:rPr lang="ru-RU" dirty="0" smtClean="0"/>
            </a:br>
            <a:r>
              <a:rPr lang="ru-RU" dirty="0" smtClean="0"/>
              <a:t>«Отрадный 2.0»</a:t>
            </a:r>
            <a:endParaRPr lang="ru-RU" dirty="0"/>
          </a:p>
        </p:txBody>
      </p:sp>
      <p:pic>
        <p:nvPicPr>
          <p:cNvPr id="1026" name="Picture 2" descr="C:\Users\Ольга\Desktop\СТР ИГРА\стратегические игры\IMG_4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717637" cy="514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57200"/>
            <a:ext cx="734855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Стратегическая игра </a:t>
            </a:r>
            <a:br>
              <a:rPr lang="ru-RU" dirty="0" smtClean="0"/>
            </a:br>
            <a:r>
              <a:rPr lang="ru-RU" dirty="0" smtClean="0"/>
              <a:t>«Отрадный 2.0»</a:t>
            </a:r>
            <a:endParaRPr lang="ru-RU" dirty="0"/>
          </a:p>
        </p:txBody>
      </p:sp>
      <p:pic>
        <p:nvPicPr>
          <p:cNvPr id="2050" name="Picture 2" descr="C:\Users\Ольга\Desktop\СТР ИГРА\стратегические игры\IMG_4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643050"/>
            <a:ext cx="7393833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57200"/>
            <a:ext cx="7348558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Благотворительный спектакль</a:t>
            </a:r>
            <a:endParaRPr lang="ru-RU" dirty="0"/>
          </a:p>
        </p:txBody>
      </p:sp>
      <p:pic>
        <p:nvPicPr>
          <p:cNvPr id="3074" name="Picture 2" descr="C:\Users\Ольга\Desktop\ФОТОБАНК\2015\Спектакль\30,12,14 Благотворительный спектакль\DSC_2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204" t="14591" r="16616"/>
          <a:stretch>
            <a:fillRect/>
          </a:stretch>
        </p:blipFill>
        <p:spPr bwMode="auto">
          <a:xfrm>
            <a:off x="1714480" y="1214422"/>
            <a:ext cx="7072362" cy="546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57200"/>
            <a:ext cx="7348558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Благотворительный спектакль</a:t>
            </a:r>
            <a:endParaRPr lang="ru-RU" dirty="0"/>
          </a:p>
        </p:txBody>
      </p:sp>
      <p:pic>
        <p:nvPicPr>
          <p:cNvPr id="4099" name="Picture 3" descr="C:\Users\Ольга\Desktop\ФОТОБАНК\2015\Спектакль\30,12,14 Благотворительный спектакль\DSC_2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643050"/>
            <a:ext cx="6833315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57200"/>
            <a:ext cx="7348558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Благотворительный спектакль</a:t>
            </a:r>
            <a:endParaRPr lang="ru-RU" dirty="0"/>
          </a:p>
        </p:txBody>
      </p:sp>
      <p:pic>
        <p:nvPicPr>
          <p:cNvPr id="5122" name="Picture 2" descr="C:\Users\Ольга\Desktop\ФОТОБАНК\2015\Спектакль\30,12,14 Благотворительный спектакль\DSC_2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4729"/>
          <a:stretch>
            <a:fillRect/>
          </a:stretch>
        </p:blipFill>
        <p:spPr bwMode="auto">
          <a:xfrm>
            <a:off x="3929058" y="1214422"/>
            <a:ext cx="514353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Ольга\Desktop\ФОТОБАНК\2015\Спектакль\30,12,14 Благотворительный спектакль\DSC_2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4714876" cy="312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857496"/>
            <a:ext cx="734855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25000"/>
                  </a:schemeClr>
                </a:solidFill>
              </a:rPr>
              <a:t>Установка на </a:t>
            </a:r>
            <a:br>
              <a:rPr lang="ru-RU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25000"/>
                  </a:schemeClr>
                </a:solidFill>
              </a:rPr>
              <a:t>городской площади экрана</a:t>
            </a:r>
            <a:br>
              <a:rPr lang="ru-RU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25000"/>
                  </a:schemeClr>
                </a:solidFill>
              </a:rPr>
              <a:t>«Окно в город»:</a:t>
            </a:r>
            <a:br>
              <a:rPr lang="ru-RU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>
                <a:solidFill>
                  <a:schemeClr val="tx1">
                    <a:lumMod val="25000"/>
                  </a:schemeClr>
                </a:solidFill>
              </a:rPr>
              <a:t>- вся самая важная и оперативная информация о жизни города,</a:t>
            </a:r>
            <a:br>
              <a:rPr lang="ru-RU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25000"/>
                  </a:schemeClr>
                </a:solidFill>
              </a:rPr>
              <a:t>-прямые включения,</a:t>
            </a:r>
            <a:br>
              <a:rPr lang="ru-RU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25000"/>
                  </a:schemeClr>
                </a:solidFill>
              </a:rPr>
              <a:t>- народные новости,</a:t>
            </a:r>
            <a:br>
              <a:rPr lang="ru-RU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25000"/>
                  </a:schemeClr>
                </a:solidFill>
              </a:rPr>
              <a:t>- телемосты с известными людьми-землякам</a:t>
            </a:r>
            <a:r>
              <a:rPr lang="ru-RU" dirty="0" smtClean="0"/>
              <a:t>и и др.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2" name="Picture 8" descr="с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b="15819"/>
          <a:stretch>
            <a:fillRect/>
          </a:stretch>
        </p:blipFill>
        <p:spPr>
          <a:xfrm>
            <a:off x="2143108" y="1163495"/>
            <a:ext cx="5072098" cy="5694505"/>
          </a:xfrm>
          <a:ln w="57150" cmpd="thinThick">
            <a:solidFill>
              <a:srgbClr val="66CCFF"/>
            </a:solidFill>
          </a:ln>
        </p:spPr>
      </p:pic>
      <p:grpSp>
        <p:nvGrpSpPr>
          <p:cNvPr id="50179" name="Group 9"/>
          <p:cNvGrpSpPr>
            <a:grpSpLocks/>
          </p:cNvGrpSpPr>
          <p:nvPr/>
        </p:nvGrpSpPr>
        <p:grpSpPr bwMode="auto">
          <a:xfrm>
            <a:off x="5257800" y="152400"/>
            <a:ext cx="3649663" cy="838200"/>
            <a:chOff x="3312" y="96"/>
            <a:chExt cx="2299" cy="528"/>
          </a:xfrm>
        </p:grpSpPr>
        <p:pic>
          <p:nvPicPr>
            <p:cNvPr id="50180" name="Picture 10" descr="эмблем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75" t="23665" r="14429" b="25061"/>
            <a:stretch>
              <a:fillRect/>
            </a:stretch>
          </p:blipFill>
          <p:spPr bwMode="auto">
            <a:xfrm>
              <a:off x="3312" y="191"/>
              <a:ext cx="2064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1" name="Picture 11" descr="ger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2" y="96"/>
              <a:ext cx="3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28728" y="1643050"/>
            <a:ext cx="6348426" cy="197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Спасибо за внимание!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5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457200"/>
            <a:ext cx="7134244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некоммерческие организации Отрадного получают формы поддержки: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554163"/>
            <a:ext cx="7777186" cy="4525962"/>
          </a:xfrm>
        </p:spPr>
        <p:txBody>
          <a:bodyPr/>
          <a:lstStyle/>
          <a:p>
            <a:pPr>
              <a:buNone/>
            </a:pPr>
            <a:endParaRPr lang="ru-RU" sz="3600" dirty="0" smtClean="0"/>
          </a:p>
          <a:p>
            <a:r>
              <a:rPr lang="ru-RU" sz="3600" dirty="0" smtClean="0"/>
              <a:t> имущественная поддержка. </a:t>
            </a:r>
          </a:p>
          <a:p>
            <a:r>
              <a:rPr lang="ru-RU" sz="3600" dirty="0" smtClean="0"/>
              <a:t> информационная поддержка НКО. </a:t>
            </a:r>
          </a:p>
          <a:p>
            <a:r>
              <a:rPr lang="ru-RU" sz="3600" dirty="0" smtClean="0"/>
              <a:t>консультационная поддержка по организации деятельности НКО. </a:t>
            </a: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00438"/>
            <a:ext cx="8401048" cy="8412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4"/>
                </a:solidFill>
              </a:rPr>
              <a:t>Муниципальная  </a:t>
            </a:r>
            <a:r>
              <a:rPr lang="ru-RU" sz="2800" dirty="0" smtClean="0">
                <a:solidFill>
                  <a:schemeClr val="accent4"/>
                </a:solidFill>
              </a:rPr>
              <a:t>программа </a:t>
            </a:r>
            <a:br>
              <a:rPr lang="ru-RU" sz="2800" dirty="0" smtClean="0">
                <a:solidFill>
                  <a:schemeClr val="accent4"/>
                </a:solidFill>
              </a:rPr>
            </a:br>
            <a:r>
              <a:rPr lang="ru-RU" sz="2800" dirty="0" smtClean="0">
                <a:solidFill>
                  <a:schemeClr val="accent4"/>
                </a:solidFill>
              </a:rPr>
              <a:t>«Поддержка социально ориентированных некоммерческих организаций, благотворительной деятельности, добровольчества в городском округе Отрадный на 2013-2015 годы». </a:t>
            </a:r>
            <a:br>
              <a:rPr lang="ru-RU" sz="2800" dirty="0" smtClean="0">
                <a:solidFill>
                  <a:schemeClr val="accent4"/>
                </a:solidFill>
              </a:rPr>
            </a:br>
            <a:r>
              <a:rPr lang="ru-RU" sz="2800" dirty="0" smtClean="0">
                <a:solidFill>
                  <a:schemeClr val="accent4"/>
                </a:solidFill>
              </a:rPr>
              <a:t/>
            </a:r>
            <a:br>
              <a:rPr lang="ru-RU" sz="2800" dirty="0" smtClean="0">
                <a:solidFill>
                  <a:schemeClr val="accent4"/>
                </a:solidFill>
              </a:rPr>
            </a:br>
            <a:r>
              <a:rPr lang="ru-RU" sz="2800" dirty="0" smtClean="0">
                <a:solidFill>
                  <a:schemeClr val="accent4"/>
                </a:solidFill>
              </a:rPr>
              <a:t>Основная цель – развитие </a:t>
            </a:r>
            <a:br>
              <a:rPr lang="ru-RU" sz="2800" dirty="0" smtClean="0">
                <a:solidFill>
                  <a:schemeClr val="accent4"/>
                </a:solidFill>
              </a:rPr>
            </a:br>
            <a:r>
              <a:rPr lang="ru-RU" sz="2800" dirty="0" smtClean="0">
                <a:solidFill>
                  <a:schemeClr val="accent4"/>
                </a:solidFill>
              </a:rPr>
              <a:t>некоммерческого сектора и всего городского сообщества в целом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DSC_24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5605" t="20541" r="27861" b="28526"/>
          <a:stretch>
            <a:fillRect/>
          </a:stretch>
        </p:blipFill>
        <p:spPr>
          <a:xfrm>
            <a:off x="1428728" y="2928934"/>
            <a:ext cx="2451100" cy="3124200"/>
          </a:xfrm>
          <a:ln w="57150" cmpd="thickThin">
            <a:solidFill>
              <a:srgbClr val="66CCFF"/>
            </a:solidFill>
          </a:ln>
        </p:spPr>
      </p:pic>
      <p:grpSp>
        <p:nvGrpSpPr>
          <p:cNvPr id="32773" name="Group 11"/>
          <p:cNvGrpSpPr>
            <a:grpSpLocks/>
          </p:cNvGrpSpPr>
          <p:nvPr/>
        </p:nvGrpSpPr>
        <p:grpSpPr bwMode="auto">
          <a:xfrm>
            <a:off x="5257800" y="152400"/>
            <a:ext cx="3649663" cy="838200"/>
            <a:chOff x="3312" y="96"/>
            <a:chExt cx="2299" cy="528"/>
          </a:xfrm>
        </p:grpSpPr>
        <p:pic>
          <p:nvPicPr>
            <p:cNvPr id="32774" name="Picture 12" descr="эмблем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75" t="23665" r="14429" b="25061"/>
            <a:stretch>
              <a:fillRect/>
            </a:stretch>
          </p:blipFill>
          <p:spPr bwMode="auto">
            <a:xfrm>
              <a:off x="3312" y="191"/>
              <a:ext cx="2064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Picture 13" descr="ger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2" y="96"/>
              <a:ext cx="3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429124" y="4857760"/>
            <a:ext cx="2928958" cy="128588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Татьяна Николаевна</a:t>
            </a:r>
            <a:br>
              <a:rPr lang="ru-RU" sz="2800" dirty="0" smtClean="0"/>
            </a:br>
            <a:r>
              <a:rPr lang="ru-RU" sz="2800" dirty="0" smtClean="0"/>
              <a:t>Акимова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9334" t="13672" r="67606" b="73633"/>
          <a:stretch>
            <a:fillRect/>
          </a:stretch>
        </p:blipFill>
        <p:spPr bwMode="auto">
          <a:xfrm>
            <a:off x="4500562" y="1928802"/>
            <a:ext cx="4434651" cy="137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1643042" y="785794"/>
            <a:ext cx="7202634" cy="128588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Наш главный партнер –       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1857364"/>
            <a:ext cx="8458200" cy="1222375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рамках городского конкурса проводятся: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</a:t>
            </a:r>
            <a:r>
              <a:rPr lang="ru-RU" sz="2400" dirty="0" smtClean="0"/>
              <a:t>деловая игра,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</a:t>
            </a:r>
            <a:r>
              <a:rPr lang="en-US" sz="2400" dirty="0" smtClean="0"/>
              <a:t>c</a:t>
            </a:r>
            <a:r>
              <a:rPr lang="ru-RU" sz="2400" dirty="0" err="1" smtClean="0"/>
              <a:t>еминары</a:t>
            </a:r>
            <a:r>
              <a:rPr lang="ru-RU" sz="2400" dirty="0" smtClean="0"/>
              <a:t> по социальному проектированию                                  и </a:t>
            </a:r>
            <a:r>
              <a:rPr lang="ru-RU" sz="2400" dirty="0" err="1" smtClean="0"/>
              <a:t>фандрайзингу</a:t>
            </a:r>
            <a:r>
              <a:rPr lang="ru-RU" sz="2400" dirty="0" smtClean="0"/>
              <a:t>, </a:t>
            </a:r>
            <a:br>
              <a:rPr lang="ru-RU" sz="2400" dirty="0" smtClean="0"/>
            </a:br>
            <a:r>
              <a:rPr lang="ru-RU" sz="2400" dirty="0" smtClean="0"/>
              <a:t>     конкурс мини-проектов «Территория развития»,                       </a:t>
            </a:r>
            <a:br>
              <a:rPr lang="ru-RU" sz="2400" dirty="0" smtClean="0"/>
            </a:br>
            <a:r>
              <a:rPr lang="ru-RU" sz="2400" dirty="0" smtClean="0"/>
              <a:t>     конкурс идей «Территория мечты», </a:t>
            </a:r>
            <a:br>
              <a:rPr lang="ru-RU" sz="2400" dirty="0" smtClean="0"/>
            </a:br>
            <a:r>
              <a:rPr lang="ru-RU" sz="2400" dirty="0" smtClean="0"/>
              <a:t>     тренинги.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142976" y="2357430"/>
            <a:ext cx="500066" cy="2143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142976" y="2714620"/>
            <a:ext cx="500066" cy="2143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142976" y="3500438"/>
            <a:ext cx="500066" cy="2143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142976" y="3857628"/>
            <a:ext cx="500066" cy="2143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142976" y="4143380"/>
            <a:ext cx="500066" cy="2143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4600604"/>
            <a:ext cx="6205550" cy="685784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Отрадный –город идей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6000768"/>
            <a:ext cx="4214842" cy="64294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2"/>
                </a:solidFill>
              </a:rPr>
              <a:t>20 идей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214810" y="2143116"/>
            <a:ext cx="500066" cy="57150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71604" y="1428736"/>
            <a:ext cx="7277120" cy="685784"/>
          </a:xfrm>
          <a:prstGeom prst="rect">
            <a:avLst/>
          </a:prstGeom>
        </p:spPr>
        <p:txBody>
          <a:bodyPr vert="horz" anchor="ctr">
            <a:normAutofit fontScale="92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Отрадный –территория развития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14810" y="5357826"/>
            <a:ext cx="357190" cy="57150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2000232" y="2786058"/>
            <a:ext cx="557216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проектов-победителей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трелка вниз 7"/>
          <p:cNvSpPr/>
          <p:nvPr/>
        </p:nvSpPr>
        <p:spPr>
          <a:xfrm rot="7613620">
            <a:off x="4669093" y="3341834"/>
            <a:ext cx="330517" cy="40908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1357290" y="3786190"/>
            <a:ext cx="342902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проекта – из средств местного бюджета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3629798">
            <a:off x="3526085" y="3341835"/>
            <a:ext cx="330517" cy="40908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786314" y="3786190"/>
            <a:ext cx="342902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проектов – из средств РБФ «Самарская губерния»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57200"/>
            <a:ext cx="7348558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идеи воплощаются в жизнь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57290" y="5786454"/>
            <a:ext cx="7348558" cy="838200"/>
          </a:xfrm>
          <a:prstGeom prst="rect">
            <a:avLst/>
          </a:prstGeom>
        </p:spPr>
        <p:txBody>
          <a:bodyPr vert="horz" anchor="ctr">
            <a:normAutofit fontScale="67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Идея – создать место отдыха для счастливых семей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«Семейное гнездышко»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Ольга\Desktop\МОИ ДОКУМЕНТЫ\Конкурсы по соцпроектированию\СОЦИАЛЬНОЕ ПРОЕКТИРОВАНИЕ\СОЦИАЛЬНЫЕ ИДЕИ\3Город счастливых семей\Детский сад №1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357298"/>
            <a:ext cx="6015540" cy="437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6"/>
          <p:cNvGrpSpPr>
            <a:grpSpLocks/>
          </p:cNvGrpSpPr>
          <p:nvPr/>
        </p:nvGrpSpPr>
        <p:grpSpPr bwMode="auto">
          <a:xfrm>
            <a:off x="5257800" y="152400"/>
            <a:ext cx="3649663" cy="838200"/>
            <a:chOff x="3312" y="96"/>
            <a:chExt cx="2299" cy="528"/>
          </a:xfrm>
        </p:grpSpPr>
        <p:pic>
          <p:nvPicPr>
            <p:cNvPr id="34819" name="Picture 7" descr="эмблема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75" t="23665" r="14429" b="25061"/>
            <a:stretch>
              <a:fillRect/>
            </a:stretch>
          </p:blipFill>
          <p:spPr bwMode="auto">
            <a:xfrm>
              <a:off x="3312" y="191"/>
              <a:ext cx="2064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8" descr="gerb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2" y="96"/>
              <a:ext cx="3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 descr="C:\Users\Ольга\Desktop\ФОТОБАНК\2014 год\Семейное гнездышко\IMG_35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142984"/>
            <a:ext cx="7153276" cy="476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57290" y="5786454"/>
            <a:ext cx="7348558" cy="8382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Открытие «Семейного гнездышка»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798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2"/>
          <p:cNvGrpSpPr>
            <a:grpSpLocks/>
          </p:cNvGrpSpPr>
          <p:nvPr/>
        </p:nvGrpSpPr>
        <p:grpSpPr bwMode="auto">
          <a:xfrm>
            <a:off x="5257800" y="152400"/>
            <a:ext cx="3649663" cy="838200"/>
            <a:chOff x="3312" y="96"/>
            <a:chExt cx="2299" cy="528"/>
          </a:xfrm>
        </p:grpSpPr>
        <p:pic>
          <p:nvPicPr>
            <p:cNvPr id="33795" name="Picture 13" descr="эмблема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75" t="23665" r="14429" b="25061"/>
            <a:stretch>
              <a:fillRect/>
            </a:stretch>
          </p:blipFill>
          <p:spPr bwMode="auto">
            <a:xfrm>
              <a:off x="3312" y="191"/>
              <a:ext cx="2064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6" name="Picture 14" descr="gerb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2" y="96"/>
              <a:ext cx="3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C:\Users\Ольга\Desktop\ФОТОБАНК\2014 год\заседание совета по конкурсу\IMG_31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27451"/>
          <a:stretch>
            <a:fillRect/>
          </a:stretch>
        </p:blipFill>
        <p:spPr bwMode="auto">
          <a:xfrm>
            <a:off x="1643042" y="2428868"/>
            <a:ext cx="6893766" cy="333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28662" y="1428736"/>
            <a:ext cx="8401048" cy="8412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4"/>
                </a:solidFill>
              </a:rPr>
              <a:t>Заседание экспертного совета по определению победителей конкурса социальных проектов 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85860" y="5873900"/>
            <a:ext cx="8401048" cy="84124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all" dirty="0" smtClean="0">
                <a:solidFill>
                  <a:schemeClr val="accent4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Заявки оценивают представители Самарской губернской Думы, Администрации Губернатора Самарской области, местной власти, СМИ и др.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15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572c3ff8d2e72ad1927fbea5a457b4f664f34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rgbClr val="B5E8F3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rgbClr val="B5E8F3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2727</TotalTime>
  <Words>397</Words>
  <Application>Microsoft Office PowerPoint</Application>
  <PresentationFormat>Экран (4:3)</PresentationFormat>
  <Paragraphs>66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Слайд 1</vt:lpstr>
      <vt:lpstr>Слайд 2</vt:lpstr>
      <vt:lpstr>Муниципальная  программа  «Поддержка социально ориентированных некоммерческих организаций, благотворительной деятельности, добровольчества в городском округе Отрадный на 2013-2015 годы».   Основная цель – развитие  некоммерческого сектора и всего городского сообщества в целом. </vt:lpstr>
      <vt:lpstr>Татьяна Николаевна Акимова</vt:lpstr>
      <vt:lpstr>В рамках городского конкурса проводятся:      деловая игра,       cеминары по социальному проектированию                                  и фандрайзингу,       конкурс мини-проектов «Территория развития»,                             конкурс идей «Территория мечты»,       тренинги. </vt:lpstr>
      <vt:lpstr>Отрадный –город идей</vt:lpstr>
      <vt:lpstr>Как идеи воплощаются в жизнь</vt:lpstr>
      <vt:lpstr>Слайд 8</vt:lpstr>
      <vt:lpstr>Заседание экспертного совета по определению победителей конкурса социальных проектов  </vt:lpstr>
      <vt:lpstr>Слайд 10</vt:lpstr>
      <vt:lpstr>Школа для пенсионеров</vt:lpstr>
      <vt:lpstr>Номинация «Город радости»</vt:lpstr>
      <vt:lpstr>Номинация «Город радости»</vt:lpstr>
      <vt:lpstr>Номинация «Город радости»</vt:lpstr>
      <vt:lpstr>20 советов общественности микрорайонов </vt:lpstr>
      <vt:lpstr>Совет общественности при Главе города</vt:lpstr>
      <vt:lpstr>20 советов общественности микрорайонов </vt:lpstr>
      <vt:lpstr>Отрадненский благотворительный фонд «Все вместе»</vt:lpstr>
      <vt:lpstr>Главными направлениями  ДЕЯТЕЛЬНОСТИ Фонда являются: </vt:lpstr>
      <vt:lpstr>Стратегическая игра  «Отрадный 2.0»</vt:lpstr>
      <vt:lpstr>Стратегическая игра  «Отрадный 2.0»</vt:lpstr>
      <vt:lpstr>Благотворительный спектакль</vt:lpstr>
      <vt:lpstr>Благотворительный спектакль</vt:lpstr>
      <vt:lpstr>Благотворительный спектакль</vt:lpstr>
      <vt:lpstr>Установка на  городской площади экрана «Окно в город»:   - вся самая важная и оперативная информация о жизни города,  -прямые включения, - народные новости, - телемосты с известными людьми-земляками и др.</vt:lpstr>
      <vt:lpstr>Слайд 26</vt:lpstr>
      <vt:lpstr>некоммерческие организации Отрадного получают формы поддержки: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городской конкурс «Лучшая общественная организация городского округа отрадный самарской области  2013 года»</dc:title>
  <dc:creator>RePack by SPecialiST</dc:creator>
  <cp:lastModifiedBy>Ольга</cp:lastModifiedBy>
  <cp:revision>311</cp:revision>
  <dcterms:created xsi:type="dcterms:W3CDTF">2014-03-12T05:30:47Z</dcterms:created>
  <dcterms:modified xsi:type="dcterms:W3CDTF">2015-02-02T20:13:51Z</dcterms:modified>
</cp:coreProperties>
</file>